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7" r:id="rId3"/>
    <p:sldId id="258" r:id="rId4"/>
    <p:sldId id="259" r:id="rId5"/>
    <p:sldId id="271" r:id="rId6"/>
    <p:sldId id="269" r:id="rId7"/>
    <p:sldId id="266" r:id="rId8"/>
    <p:sldId id="272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D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BE294-236D-48A1-AAE7-D0880F243637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DDEA8-6B04-4266-9115-BA7297938E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1698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2B037-AEEB-4754-8C05-296B0D6F55EA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72924-D8C7-4DE7-9DCA-65F44A6317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88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00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1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395-B821-4FF2-AA82-9C5F4C1FBC19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880FB-0806-4875-9CE1-1B146117238D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8981-15B5-498E-A40F-AA46F825BB0C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80A58-E2F6-44D1-946F-4B3192D632DB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9C12-B6D0-469F-B617-FF8A539BD83C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DD55D-705A-4139-8C9C-6A27C4C84A5E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81F52-8054-4499-BE8C-0BB24375E4B5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2C22-737E-4971-82EB-B04377A615B5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16BA-FF84-4A08-BDC0-1F8A2EFF2E52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0EA2-0A40-44A5-93C9-B3029C506725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ADFF-703B-47D2-8314-B3C0F1F507F3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4DC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26A75-8739-4F00-AEF5-1C1BDAE059CF}" type="datetime1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Бесплатное фото Плоская планировка медицинских объектов с пустой рамко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0"/>
            <a:ext cx="10277848" cy="6862844"/>
          </a:xfrm>
          <a:prstGeom prst="rect">
            <a:avLst/>
          </a:prstGeom>
          <a:noFill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0404" y="122830"/>
            <a:ext cx="909748" cy="90252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3832" y="1772815"/>
            <a:ext cx="8062664" cy="309634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ПАМЯТКА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для работающих членов профсоюзов о выплатах пособия по временной нетрудоспособности.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s://avatars.mds.yandex.net/i?id=ff5f555ef46f647a9a6ea566034a9cc45a55da3a-11540573-images-thumbs&amp;n=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116632"/>
            <a:ext cx="908719" cy="908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987824" cy="144762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Пособие по временной   нетрудоспособности 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C4DCCE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 marL="1588" indent="-1588" algn="just">
              <a:buNone/>
            </a:pPr>
            <a:r>
              <a:rPr lang="ru-RU" dirty="0" smtClean="0"/>
              <a:t>		</a:t>
            </a: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Пособие по временной нетрудоспособности </a:t>
            </a:r>
            <a:r>
              <a:rPr lang="ru-RU" sz="3800" dirty="0" smtClean="0"/>
              <a:t>(далее – </a:t>
            </a:r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пособие</a:t>
            </a:r>
            <a:r>
              <a:rPr lang="ru-RU" sz="3800" dirty="0" smtClean="0"/>
              <a:t>) — компенсация утраченного трудового дохода в период</a:t>
            </a:r>
          </a:p>
          <a:p>
            <a:pPr marL="1588" indent="-1588" algn="just">
              <a:buNone/>
            </a:pPr>
            <a:endParaRPr lang="ru-RU" sz="3800" dirty="0" smtClean="0"/>
          </a:p>
          <a:p>
            <a:pPr marL="1588" indent="895350" algn="just">
              <a:buNone/>
            </a:pPr>
            <a:r>
              <a:rPr lang="ru-RU" sz="3800" b="1" dirty="0" smtClean="0"/>
              <a:t>	</a:t>
            </a:r>
          </a:p>
          <a:p>
            <a:pPr marL="1588" indent="895350" algn="just">
              <a:buNone/>
            </a:pPr>
            <a:endParaRPr lang="ru-RU" sz="3800" b="1" dirty="0" smtClean="0"/>
          </a:p>
          <a:p>
            <a:pPr marL="1588" indent="895350" algn="just">
              <a:buNone/>
            </a:pPr>
            <a:endParaRPr lang="ru-RU" sz="3800" b="1" dirty="0" smtClean="0"/>
          </a:p>
          <a:p>
            <a:pPr marL="1588" indent="895350" algn="just">
              <a:buNone/>
            </a:pPr>
            <a:endParaRPr lang="ru-RU" sz="3800" b="1" dirty="0" smtClean="0"/>
          </a:p>
          <a:p>
            <a:pPr marL="1588" indent="895350" algn="just">
              <a:buNone/>
            </a:pPr>
            <a:r>
              <a:rPr lang="ru-RU" sz="3800" b="1" dirty="0" smtClean="0"/>
              <a:t>выплачивается</a:t>
            </a:r>
            <a:r>
              <a:rPr lang="ru-RU" sz="3800" dirty="0" smtClean="0"/>
              <a:t> работодателем и Социальным фондом России (далее – СФР) на основании электронного листка нетрудоспособности (ЭЛН). </a:t>
            </a:r>
          </a:p>
          <a:p>
            <a:pPr marL="1588" indent="895350" algn="just">
              <a:buNone/>
            </a:pPr>
            <a:r>
              <a:rPr lang="ru-RU" sz="3800" dirty="0" smtClean="0"/>
              <a:t>	ЭЛН открывается врачом на весь период нетрудоспособности</a:t>
            </a:r>
          </a:p>
          <a:p>
            <a:pPr marL="1588" indent="-1588" algn="just">
              <a:buNone/>
            </a:pPr>
            <a:endParaRPr lang="ru-RU" sz="3800" dirty="0" smtClean="0"/>
          </a:p>
          <a:p>
            <a:pPr marL="1588" indent="-1588" algn="just">
              <a:buNone/>
            </a:pPr>
            <a:r>
              <a:rPr lang="ru-RU" sz="3800" i="1" dirty="0" smtClean="0"/>
              <a:t>	(Федеральный закон "Об обязательном социальном страховании на случай временной нетрудоспособности и в связи с материнством" от 29.12.2006 N 255-ФЗ (далее – закон), ст. 183 Трудового кодекса РФ)</a:t>
            </a:r>
            <a:endParaRPr lang="ru-RU" sz="3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068960"/>
            <a:ext cx="2016224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лечения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3068960"/>
            <a:ext cx="2016224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реабилитации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3068960"/>
            <a:ext cx="2016224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ухода за больным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691680" y="2564904"/>
            <a:ext cx="0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524328" y="2564904"/>
            <a:ext cx="0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2564904"/>
            <a:ext cx="0" cy="43204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Источник выплаты пособия по временной нетрудоспособности (ст.3 закона):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964704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800" dirty="0" smtClean="0">
                <a:solidFill>
                  <a:schemeClr val="accent2">
                    <a:lumMod val="75000"/>
                  </a:schemeClr>
                </a:solidFill>
              </a:rPr>
              <a:t>первые 3 дня </a:t>
            </a:r>
            <a:r>
              <a:rPr lang="ru-RU" sz="3800" dirty="0" smtClean="0"/>
              <a:t>– за счет средств работодателя (страхователя)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3789040"/>
            <a:ext cx="8229600" cy="8640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4-го дня</a:t>
            </a:r>
            <a:r>
              <a:rPr kumimoji="0" lang="ru-RU" sz="5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за счет средств бюджета СФР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Исчисляется (п.2 ст.14 закона):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из среднего заработка, включающего все виды выплат, на которые начислены страховые взносы в СФР за два предшествующих календарных года, в том числе за время работы у других страхователей.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Пособие </a:t>
            </a:r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</a:rPr>
              <a:t>расчитывается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по формуле: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СРЗ : (730  - ДМ)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х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КТ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х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ДН = пособие</a:t>
            </a:r>
          </a:p>
          <a:p>
            <a:pPr algn="ctr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СРЗ</a:t>
            </a:r>
            <a:r>
              <a:rPr lang="ru-RU" i="1" dirty="0" smtClean="0"/>
              <a:t> — средний заработок за 2 предыдущих года;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730</a:t>
            </a:r>
            <a:r>
              <a:rPr lang="ru-RU" i="1" dirty="0" smtClean="0"/>
              <a:t> —фиксированное количество дней;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КТ</a:t>
            </a:r>
            <a:r>
              <a:rPr lang="ru-RU" i="1" dirty="0" smtClean="0"/>
              <a:t> — коэффициент оплаты по стажу (до 5 лет стажа - 0,6, 5-8 лет – 0,8, 8 и более лет – 1);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ДМ</a:t>
            </a:r>
            <a:r>
              <a:rPr lang="ru-RU" b="1" i="1" dirty="0" smtClean="0"/>
              <a:t> </a:t>
            </a:r>
            <a:r>
              <a:rPr lang="ru-RU" i="1" dirty="0" smtClean="0"/>
              <a:t>— календарные дни, в которые трудовой договор был приостановлен;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ДН</a:t>
            </a:r>
            <a:r>
              <a:rPr lang="ru-RU" i="1" dirty="0" smtClean="0"/>
              <a:t> — количество календарных дней временной нетрудоспособности.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При работе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          по  совместительству: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marL="1588" indent="-1588" algn="just">
              <a:buNone/>
            </a:pPr>
            <a:r>
              <a:rPr lang="ru-RU" dirty="0" smtClean="0"/>
              <a:t>		пособие выплачивается по каждому месту работы на основании одного и того же ЭЛН  </a:t>
            </a:r>
            <a:r>
              <a:rPr lang="ru-RU" i="1" dirty="0" smtClean="0"/>
              <a:t>(п.2-4 ст.13 закона)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Перечисление выплат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по пособию допускается: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689051"/>
          </a:xfrm>
        </p:spPr>
        <p:txBody>
          <a:bodyPr>
            <a:normAutofit fontScale="70000" lnSpcReduction="20000"/>
          </a:bodyPr>
          <a:lstStyle/>
          <a:p>
            <a:pPr marL="1588" indent="-1588" algn="just">
              <a:buNone/>
            </a:pPr>
            <a:r>
              <a:rPr lang="ru-RU" dirty="0" smtClean="0"/>
              <a:t>	</a:t>
            </a:r>
          </a:p>
          <a:p>
            <a:pPr marL="1588" indent="895350" algn="just">
              <a:buNone/>
            </a:pPr>
            <a:r>
              <a:rPr lang="ru-RU" sz="4400" dirty="0" smtClean="0"/>
              <a:t>Работник может получать его любым удобным способом, уведомив заранее работодателя (страхователя)</a:t>
            </a:r>
          </a:p>
          <a:p>
            <a:pPr marL="1588" indent="-1588" algn="just">
              <a:buNone/>
            </a:pPr>
            <a:endParaRPr lang="ru-RU" sz="44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1988840"/>
            <a:ext cx="4824536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На карты любых платежных систем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2852936"/>
            <a:ext cx="1800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Наличными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43608" y="3645024"/>
            <a:ext cx="331236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Почтовым переводом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35696" y="1412776"/>
            <a:ext cx="5400600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i="1" dirty="0" smtClean="0"/>
              <a:t>(постановление Правительства РФ от 01.12.18 № 1466) 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23528" y="2132856"/>
            <a:ext cx="57606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23528" y="3861048"/>
            <a:ext cx="57606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23528" y="3140968"/>
            <a:ext cx="57606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Пособие после увольнения выплачивается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при болезни или травме в течение 30 календарных дней после увольнения из расчета 60% от среднего заработка </a:t>
            </a:r>
            <a:r>
              <a:rPr lang="ru-RU" i="1" dirty="0" smtClean="0"/>
              <a:t>(ч.2 ст.5, ч.3 ст.13 закона)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</a:rPr>
              <a:t>При несогласии с правильностью расчета пособия по временной нетрудоспособности</a:t>
            </a:r>
            <a:r>
              <a:rPr lang="ru-RU" sz="2700" b="1" u="sng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5694347"/>
            <a:ext cx="8280920" cy="707886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За помощью в отстаивании Ваших прав ОБРАЩАЙТЕСЬ в профсоюзную организацию!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196752"/>
            <a:ext cx="8280920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Шаг 1</a:t>
            </a:r>
            <a:r>
              <a:rPr lang="ru-RU" sz="1600" dirty="0" smtClean="0"/>
              <a:t>: </a:t>
            </a:r>
            <a:r>
              <a:rPr lang="ru-RU" sz="1600" b="1" dirty="0" smtClean="0"/>
              <a:t>Запросить</a:t>
            </a:r>
            <a:r>
              <a:rPr lang="ru-RU" sz="1600" dirty="0" smtClean="0"/>
              <a:t> в бухгалтерии </a:t>
            </a:r>
            <a:r>
              <a:rPr lang="ru-RU" sz="1600" b="1" dirty="0" smtClean="0"/>
              <a:t>расчетный листок</a:t>
            </a:r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772816"/>
            <a:ext cx="828092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Шаг 2</a:t>
            </a:r>
            <a:r>
              <a:rPr lang="ru-RU" sz="1600" dirty="0" smtClean="0"/>
              <a:t>: В личном кабинете на сайте СФР (или </a:t>
            </a:r>
            <a:r>
              <a:rPr lang="ru-RU" sz="1600" dirty="0" err="1" smtClean="0"/>
              <a:t>Госуслуги</a:t>
            </a:r>
            <a:r>
              <a:rPr lang="ru-RU" sz="1600" dirty="0" smtClean="0"/>
              <a:t>) </a:t>
            </a:r>
            <a:r>
              <a:rPr lang="ru-RU" sz="1600" b="1" dirty="0" smtClean="0"/>
              <a:t>получить справку </a:t>
            </a:r>
            <a:r>
              <a:rPr lang="ru-RU" sz="1600" dirty="0" smtClean="0"/>
              <a:t>о выплате по больничному листку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564904"/>
            <a:ext cx="8280920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Шаг 3</a:t>
            </a:r>
            <a:r>
              <a:rPr lang="ru-RU" sz="1600" dirty="0" smtClean="0"/>
              <a:t>: </a:t>
            </a:r>
            <a:r>
              <a:rPr lang="ru-RU" sz="1600" b="1" dirty="0" smtClean="0"/>
              <a:t>Сверить данные</a:t>
            </a:r>
            <a:r>
              <a:rPr lang="ru-RU" sz="1600" dirty="0" smtClean="0"/>
              <a:t>, полученные из СФР с расчетным листком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3140968"/>
            <a:ext cx="828092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Шаг 4</a:t>
            </a:r>
            <a:r>
              <a:rPr lang="ru-RU" sz="1600" dirty="0" smtClean="0"/>
              <a:t>: Если данные в расчетном листке отличаются от сведений, полученных из СФР, либо при сомнениях в обоснованности размера начислений </a:t>
            </a:r>
            <a:r>
              <a:rPr lang="ru-RU" sz="1600" smtClean="0"/>
              <a:t>работник </a:t>
            </a:r>
            <a:r>
              <a:rPr lang="ru-RU" sz="1600" b="1" smtClean="0"/>
              <a:t>рекомендуем </a:t>
            </a:r>
            <a:r>
              <a:rPr lang="ru-RU" sz="1600" b="1" dirty="0" smtClean="0"/>
              <a:t>обратиться</a:t>
            </a:r>
            <a:endParaRPr lang="ru-RU" sz="1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3933056"/>
            <a:ext cx="4896544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1600" dirty="0" smtClean="0"/>
              <a:t>в профсоюзную организацию (социальную комиссию)</a:t>
            </a:r>
            <a:endParaRPr lang="ru-RU" sz="1600" b="1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4437112"/>
            <a:ext cx="1584176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</a:rPr>
              <a:t>к работодателю</a:t>
            </a:r>
            <a:endParaRPr lang="ru-RU" sz="1600" b="1" dirty="0" smtClean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51920" y="4437112"/>
            <a:ext cx="5040560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</a:rPr>
              <a:t>в лечебное учреждение (при несоответствии указанных в ЭЛН сроках лечения реальным)</a:t>
            </a:r>
            <a:endParaRPr lang="ru-RU" sz="1600" b="1" dirty="0" smtClean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5157192"/>
            <a:ext cx="3888432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</a:rPr>
              <a:t>в территориальный фонд СФР</a:t>
            </a:r>
            <a:endParaRPr lang="ru-RU" sz="1600" b="1" dirty="0" smtClean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44208" y="5157192"/>
            <a:ext cx="2448272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1600" dirty="0" smtClean="0">
                <a:solidFill>
                  <a:prstClr val="black"/>
                </a:solidFill>
              </a:rPr>
              <a:t>в трудовую инспекцию</a:t>
            </a:r>
            <a:endParaRPr lang="ru-RU" sz="1600" dirty="0">
              <a:solidFill>
                <a:prstClr val="black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51520" y="4149080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51520" y="4581128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491880" y="4581128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51520" y="5301208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156176" y="5301208"/>
            <a:ext cx="28803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450</TotalTime>
  <Words>241</Words>
  <Application>Microsoft Office PowerPoint</Application>
  <PresentationFormat>Экран (4:3)</PresentationFormat>
  <Paragraphs>65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  ПАМЯТКА  для работающих членов профсоюзов о выплатах пособия по временной нетрудоспособности.   </vt:lpstr>
      <vt:lpstr>Пособие по временной   нетрудоспособности  </vt:lpstr>
      <vt:lpstr>Источник выплаты пособия по временной нетрудоспособности (ст.3 закона):</vt:lpstr>
      <vt:lpstr>Исчисляется (п.2 ст.14 закона):</vt:lpstr>
      <vt:lpstr>Пособие расчитывается по формуле: </vt:lpstr>
      <vt:lpstr>             При работе            по  совместительству: </vt:lpstr>
      <vt:lpstr>  Перечисление выплат  по пособию допускается: </vt:lpstr>
      <vt:lpstr> Пособие после увольнения выплачивается </vt:lpstr>
      <vt:lpstr>При несогласии с правильностью расчета пособия по временной нетрудоспособности: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E.E.Lusenkova</dc:creator>
  <cp:lastModifiedBy>Пользователь Windows</cp:lastModifiedBy>
  <cp:revision>49</cp:revision>
  <dcterms:created xsi:type="dcterms:W3CDTF">2024-05-31T07:47:01Z</dcterms:created>
  <dcterms:modified xsi:type="dcterms:W3CDTF">2024-09-11T07:43:08Z</dcterms:modified>
</cp:coreProperties>
</file>